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handoutMasterIdLst>
    <p:handoutMasterId r:id="rId13"/>
  </p:handoutMasterIdLst>
  <p:sldIdLst>
    <p:sldId id="256" r:id="rId2"/>
    <p:sldId id="257" r:id="rId3"/>
    <p:sldId id="268" r:id="rId4"/>
    <p:sldId id="269" r:id="rId5"/>
    <p:sldId id="270" r:id="rId6"/>
    <p:sldId id="271" r:id="rId7"/>
    <p:sldId id="272" r:id="rId8"/>
    <p:sldId id="273" r:id="rId9"/>
    <p:sldId id="274" r:id="rId10"/>
    <p:sldId id="279" r:id="rId11"/>
    <p:sldId id="28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4" d="100"/>
          <a:sy n="74" d="100"/>
        </p:scale>
        <p:origin x="-133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BCD148-30F8-1749-9D40-148B89B22268}" type="datetimeFigureOut">
              <a:rPr lang="en-US" smtClean="0"/>
              <a:t>6/26/15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4ACA76-E208-654E-8ECB-FE186B9A08BB}"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AD7EC2F1-B24E-B24C-A528-BD696DC946BE}" type="datetimeFigureOut">
              <a:rPr lang="en-US" smtClean="0"/>
              <a:pPr/>
              <a:t>6/26/15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AD7EC2F1-B24E-B24C-A528-BD696DC946BE}" type="datetimeFigureOut">
              <a:rPr lang="en-US" smtClean="0"/>
              <a:pPr/>
              <a:t>6/26/15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AD7EC2F1-B24E-B24C-A528-BD696DC946BE}" type="datetimeFigureOut">
              <a:rPr lang="en-US" smtClean="0"/>
              <a:pPr/>
              <a:t>6/26/15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AD7EC2F1-B24E-B24C-A528-BD696DC946BE}" type="datetimeFigureOut">
              <a:rPr lang="en-US" smtClean="0"/>
              <a:pPr/>
              <a:t>6/26/15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D7EC2F1-B24E-B24C-A528-BD696DC946BE}" type="datetimeFigureOut">
              <a:rPr lang="en-US" smtClean="0"/>
              <a:pPr/>
              <a:t>6/26/15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AD7EC2F1-B24E-B24C-A528-BD696DC946BE}" type="datetimeFigureOut">
              <a:rPr lang="en-US" smtClean="0"/>
              <a:pPr/>
              <a:t>6/26/15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AD7EC2F1-B24E-B24C-A528-BD696DC946BE}" type="datetimeFigureOut">
              <a:rPr lang="en-US" smtClean="0"/>
              <a:pPr/>
              <a:t>6/26/15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AD7EC2F1-B24E-B24C-A528-BD696DC946BE}" type="datetimeFigureOut">
              <a:rPr lang="en-US" smtClean="0"/>
              <a:pPr/>
              <a:t>6/26/15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EC2F1-B24E-B24C-A528-BD696DC946BE}" type="datetimeFigureOut">
              <a:rPr lang="en-US" smtClean="0"/>
              <a:pPr/>
              <a:t>6/26/15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D7EC2F1-B24E-B24C-A528-BD696DC946BE}" type="datetimeFigureOut">
              <a:rPr lang="en-US" smtClean="0"/>
              <a:pPr/>
              <a:t>6/26/15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D7EC2F1-B24E-B24C-A528-BD696DC946BE}" type="datetimeFigureOut">
              <a:rPr lang="en-US" smtClean="0"/>
              <a:pPr/>
              <a:t>6/26/15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7F772-5610-5D4E-9D66-951F6078390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EC2F1-B24E-B24C-A528-BD696DC946BE}" type="datetimeFigureOut">
              <a:rPr lang="en-US" smtClean="0"/>
              <a:pPr/>
              <a:t>6/26/15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47F772-5610-5D4E-9D66-951F6078390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4162"/>
            <a:ext cx="6400800" cy="2351069"/>
          </a:xfrm>
        </p:spPr>
        <p:txBody>
          <a:bodyPr>
            <a:normAutofit/>
          </a:bodyPr>
          <a:lstStyle/>
          <a:p>
            <a:r>
              <a:rPr lang="en-GB" sz="4000" dirty="0" smtClean="0">
                <a:solidFill>
                  <a:schemeClr val="tx1"/>
                </a:solidFill>
              </a:rPr>
              <a:t>General Secretary’s</a:t>
            </a:r>
          </a:p>
          <a:p>
            <a:r>
              <a:rPr lang="en-GB" sz="4000" dirty="0" smtClean="0">
                <a:solidFill>
                  <a:schemeClr val="tx1"/>
                </a:solidFill>
              </a:rPr>
              <a:t>Report for 2014/15</a:t>
            </a:r>
          </a:p>
          <a:p>
            <a:r>
              <a:rPr lang="en-GB" sz="2000" dirty="0" smtClean="0">
                <a:solidFill>
                  <a:schemeClr val="tx1"/>
                </a:solidFill>
              </a:rPr>
              <a:t>(or who did what, when, where and how)</a:t>
            </a:r>
            <a:endParaRPr lang="en-GB" sz="2000" dirty="0">
              <a:solidFill>
                <a:schemeClr val="tx1"/>
              </a:solidFill>
            </a:endParaRPr>
          </a:p>
        </p:txBody>
      </p:sp>
      <p:pic>
        <p:nvPicPr>
          <p:cNvPr id="4" name="Picture 3" descr="WKTTA Banner.png"/>
          <p:cNvPicPr>
            <a:picLocks noChangeAspect="1"/>
          </p:cNvPicPr>
          <p:nvPr/>
        </p:nvPicPr>
        <p:blipFill>
          <a:blip r:embed="rId2"/>
          <a:stretch>
            <a:fillRect/>
          </a:stretch>
        </p:blipFill>
        <p:spPr>
          <a:xfrm>
            <a:off x="1063403" y="876140"/>
            <a:ext cx="6979920" cy="1031515"/>
          </a:xfrm>
          <a:prstGeom prst="rect">
            <a:avLst/>
          </a:prstGeom>
        </p:spPr>
      </p:pic>
      <p:sp>
        <p:nvSpPr>
          <p:cNvPr id="5" name="TextBox 4"/>
          <p:cNvSpPr txBox="1"/>
          <p:nvPr/>
        </p:nvSpPr>
        <p:spPr>
          <a:xfrm>
            <a:off x="1063403" y="5663159"/>
            <a:ext cx="6979920" cy="369332"/>
          </a:xfrm>
          <a:prstGeom prst="rect">
            <a:avLst/>
          </a:prstGeom>
          <a:noFill/>
        </p:spPr>
        <p:txBody>
          <a:bodyPr wrap="square" rtlCol="0">
            <a:spAutoFit/>
          </a:bodyPr>
          <a:lstStyle/>
          <a:p>
            <a:r>
              <a:rPr lang="en-GB" dirty="0" smtClean="0">
                <a:solidFill>
                  <a:schemeClr val="bg1">
                    <a:lumMod val="50000"/>
                  </a:schemeClr>
                </a:solidFill>
              </a:rPr>
              <a:t>Steve Day										26</a:t>
            </a:r>
            <a:r>
              <a:rPr lang="en-GB" baseline="30000" dirty="0" smtClean="0">
                <a:solidFill>
                  <a:schemeClr val="bg1">
                    <a:lumMod val="50000"/>
                  </a:schemeClr>
                </a:solidFill>
              </a:rPr>
              <a:t>th</a:t>
            </a:r>
            <a:r>
              <a:rPr lang="en-GB" dirty="0" smtClean="0">
                <a:solidFill>
                  <a:schemeClr val="bg1">
                    <a:lumMod val="50000"/>
                  </a:schemeClr>
                </a:solidFill>
              </a:rPr>
              <a:t> June 2015</a:t>
            </a:r>
            <a:endParaRPr lang="en-GB"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3" name="Rectangle 2"/>
          <p:cNvSpPr/>
          <p:nvPr/>
        </p:nvSpPr>
        <p:spPr>
          <a:xfrm>
            <a:off x="257456" y="1322526"/>
            <a:ext cx="8633377" cy="615553"/>
          </a:xfrm>
          <a:prstGeom prst="rect">
            <a:avLst/>
          </a:prstGeom>
        </p:spPr>
        <p:txBody>
          <a:bodyPr wrap="square">
            <a:spAutoFit/>
          </a:bodyPr>
          <a:lstStyle/>
          <a:p>
            <a:pPr marL="457200" indent="-457200">
              <a:lnSpc>
                <a:spcPct val="150000"/>
              </a:lnSpc>
              <a:buFont typeface="+mj-lt"/>
              <a:buAutoNum type="arabicPeriod" startAt="3"/>
            </a:pPr>
            <a:r>
              <a:rPr lang="en-GB" sz="2400" b="1" dirty="0" smtClean="0">
                <a:solidFill>
                  <a:srgbClr val="1F497D"/>
                </a:solidFill>
              </a:rPr>
              <a:t>KCTTA and Other Competitions Report (cont’d)</a:t>
            </a:r>
          </a:p>
        </p:txBody>
      </p:sp>
      <p:sp>
        <p:nvSpPr>
          <p:cNvPr id="4" name="TextBox 3"/>
          <p:cNvSpPr txBox="1"/>
          <p:nvPr/>
        </p:nvSpPr>
        <p:spPr>
          <a:xfrm>
            <a:off x="257457" y="2145136"/>
            <a:ext cx="8633376" cy="5355313"/>
          </a:xfrm>
          <a:prstGeom prst="rect">
            <a:avLst/>
          </a:prstGeom>
          <a:noFill/>
        </p:spPr>
        <p:txBody>
          <a:bodyPr wrap="square" rtlCol="0">
            <a:spAutoFit/>
          </a:bodyPr>
          <a:lstStyle/>
          <a:p>
            <a:pPr marL="800100" lvl="1" indent="-342900">
              <a:buFont typeface="+mj-lt"/>
              <a:buAutoNum type="alphaLcParenR"/>
            </a:pPr>
            <a:r>
              <a:rPr lang="en-GB" b="1" dirty="0" smtClean="0">
                <a:solidFill>
                  <a:srgbClr val="1F497D"/>
                </a:solidFill>
              </a:rPr>
              <a:t>Kent Closed Championships</a:t>
            </a:r>
          </a:p>
          <a:p>
            <a:pPr marL="799200" lvl="2"/>
            <a:r>
              <a:rPr lang="en-GB" dirty="0" smtClean="0">
                <a:solidFill>
                  <a:srgbClr val="1F497D"/>
                </a:solidFill>
              </a:rPr>
              <a:t>Well done to all those WKTTA players participating in this seasons championships. In total, we had 14 players participating, which is the highest turn out from WKTTA in a number years. Not only that but we had several winners, too:</a:t>
            </a:r>
          </a:p>
          <a:p>
            <a:pPr marL="799200" lvl="2"/>
            <a:endParaRPr lang="en-GB" dirty="0" smtClean="0">
              <a:solidFill>
                <a:srgbClr val="1F497D"/>
              </a:solidFill>
            </a:endParaRPr>
          </a:p>
          <a:p>
            <a:pPr marL="799200" lvl="2"/>
            <a:r>
              <a:rPr lang="en-GB" dirty="0" smtClean="0">
                <a:solidFill>
                  <a:srgbClr val="1F497D"/>
                </a:solidFill>
              </a:rPr>
              <a:t>Ladies Singles – Jas </a:t>
            </a:r>
            <a:r>
              <a:rPr lang="en-GB" dirty="0" err="1" smtClean="0">
                <a:solidFill>
                  <a:srgbClr val="1F497D"/>
                </a:solidFill>
              </a:rPr>
              <a:t>Ould</a:t>
            </a:r>
            <a:endParaRPr lang="en-GB" dirty="0" smtClean="0">
              <a:solidFill>
                <a:srgbClr val="1F497D"/>
              </a:solidFill>
            </a:endParaRPr>
          </a:p>
          <a:p>
            <a:pPr marL="799200" lvl="2"/>
            <a:r>
              <a:rPr lang="en-GB" dirty="0" smtClean="0">
                <a:solidFill>
                  <a:srgbClr val="1F497D"/>
                </a:solidFill>
              </a:rPr>
              <a:t>Ladies Under 21’s – Jas </a:t>
            </a:r>
            <a:r>
              <a:rPr lang="en-GB" dirty="0" err="1" smtClean="0">
                <a:solidFill>
                  <a:srgbClr val="1F497D"/>
                </a:solidFill>
              </a:rPr>
              <a:t>Ould</a:t>
            </a:r>
            <a:endParaRPr lang="en-GB" dirty="0" smtClean="0">
              <a:solidFill>
                <a:srgbClr val="1F497D"/>
              </a:solidFill>
            </a:endParaRPr>
          </a:p>
          <a:p>
            <a:pPr marL="799200" lvl="2"/>
            <a:r>
              <a:rPr lang="en-GB" dirty="0" smtClean="0">
                <a:solidFill>
                  <a:srgbClr val="1F497D"/>
                </a:solidFill>
              </a:rPr>
              <a:t>Ladies Doubles – Jas </a:t>
            </a:r>
            <a:r>
              <a:rPr lang="en-GB" dirty="0" err="1" smtClean="0">
                <a:solidFill>
                  <a:srgbClr val="1F497D"/>
                </a:solidFill>
              </a:rPr>
              <a:t>Ould</a:t>
            </a:r>
            <a:r>
              <a:rPr lang="en-GB" dirty="0" smtClean="0">
                <a:solidFill>
                  <a:srgbClr val="1F497D"/>
                </a:solidFill>
              </a:rPr>
              <a:t> and Heidi Smith</a:t>
            </a:r>
          </a:p>
          <a:p>
            <a:pPr marL="799200" lvl="2"/>
            <a:r>
              <a:rPr lang="en-GB" dirty="0" err="1" smtClean="0">
                <a:solidFill>
                  <a:srgbClr val="1F497D"/>
                </a:solidFill>
              </a:rPr>
              <a:t>Mens</a:t>
            </a:r>
            <a:r>
              <a:rPr lang="en-GB" dirty="0" smtClean="0">
                <a:solidFill>
                  <a:srgbClr val="1F497D"/>
                </a:solidFill>
              </a:rPr>
              <a:t> Doubles – Mark Romano (with Chris Bartram)</a:t>
            </a:r>
          </a:p>
          <a:p>
            <a:pPr marL="799200" lvl="2"/>
            <a:r>
              <a:rPr lang="en-GB" dirty="0" smtClean="0">
                <a:solidFill>
                  <a:srgbClr val="1F497D"/>
                </a:solidFill>
              </a:rPr>
              <a:t>Vet’s Over 60’s Singles – Roger </a:t>
            </a:r>
            <a:r>
              <a:rPr lang="en-GB" dirty="0" err="1" smtClean="0">
                <a:solidFill>
                  <a:srgbClr val="1F497D"/>
                </a:solidFill>
              </a:rPr>
              <a:t>Pingram</a:t>
            </a:r>
            <a:endParaRPr lang="en-GB" dirty="0" smtClean="0">
              <a:solidFill>
                <a:srgbClr val="1F497D"/>
              </a:solidFill>
            </a:endParaRPr>
          </a:p>
          <a:p>
            <a:pPr marL="799200" lvl="2"/>
            <a:endParaRPr lang="en-GB" dirty="0" smtClean="0">
              <a:solidFill>
                <a:srgbClr val="1F497D"/>
              </a:solidFill>
            </a:endParaRPr>
          </a:p>
          <a:p>
            <a:pPr marL="799200" lvl="2"/>
            <a:r>
              <a:rPr lang="en-GB" dirty="0" smtClean="0">
                <a:solidFill>
                  <a:srgbClr val="1F497D"/>
                </a:solidFill>
              </a:rPr>
              <a:t>Heidi was also runner up with John </a:t>
            </a:r>
            <a:r>
              <a:rPr lang="en-GB" dirty="0" err="1" smtClean="0">
                <a:solidFill>
                  <a:srgbClr val="1F497D"/>
                </a:solidFill>
              </a:rPr>
              <a:t>Burleton</a:t>
            </a:r>
            <a:r>
              <a:rPr lang="en-GB" dirty="0" smtClean="0">
                <a:solidFill>
                  <a:srgbClr val="1F497D"/>
                </a:solidFill>
              </a:rPr>
              <a:t> in the Mixed Doubles as was Sue Sullivan in the Ladies Doubles (with Jill </a:t>
            </a:r>
            <a:r>
              <a:rPr lang="en-GB" dirty="0" err="1" smtClean="0">
                <a:solidFill>
                  <a:srgbClr val="1F497D"/>
                </a:solidFill>
              </a:rPr>
              <a:t>Shipton</a:t>
            </a:r>
            <a:r>
              <a:rPr lang="en-GB" dirty="0" smtClean="0">
                <a:solidFill>
                  <a:srgbClr val="1F497D"/>
                </a:solidFill>
              </a:rPr>
              <a:t>)</a:t>
            </a:r>
          </a:p>
          <a:p>
            <a:pPr marL="799200" lvl="2"/>
            <a:endParaRPr lang="en-GB" dirty="0" smtClean="0">
              <a:solidFill>
                <a:srgbClr val="1F497D"/>
              </a:solidFill>
            </a:endParaRPr>
          </a:p>
          <a:p>
            <a:pPr marL="799200" lvl="2"/>
            <a:endParaRPr lang="en-GB" dirty="0" smtClean="0">
              <a:solidFill>
                <a:srgbClr val="1F497D"/>
              </a:solidFill>
            </a:endParaRPr>
          </a:p>
          <a:p>
            <a:pPr marL="799200" lvl="2"/>
            <a:r>
              <a:rPr lang="en-GB" dirty="0" smtClean="0">
                <a:solidFill>
                  <a:srgbClr val="1F497D"/>
                </a:solidFill>
              </a:rPr>
              <a:t> </a:t>
            </a:r>
          </a:p>
          <a:p>
            <a:pPr marL="504900" indent="-342900">
              <a:buFont typeface="+mj-lt"/>
              <a:buAutoNum type="alphaLcParenR" startAt="4"/>
            </a:pPr>
            <a:endParaRPr lang="en-GB" dirty="0" smtClean="0">
              <a:solidFill>
                <a:srgbClr val="1F497D"/>
              </a:solidFill>
            </a:endParaRPr>
          </a:p>
          <a:p>
            <a:pPr marL="1076400" lvl="2"/>
            <a:endParaRPr lang="en-GB" dirty="0" smtClean="0">
              <a:solidFill>
                <a:srgbClr val="1F497D"/>
              </a:solidFill>
            </a:endParaRPr>
          </a:p>
          <a:p>
            <a:pPr marL="1076400" lvl="2"/>
            <a:endParaRPr lang="en-GB" dirty="0">
              <a:solidFill>
                <a:srgbClr val="1F497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3" name="Rectangle 2"/>
          <p:cNvSpPr/>
          <p:nvPr/>
        </p:nvSpPr>
        <p:spPr>
          <a:xfrm>
            <a:off x="257456" y="1322526"/>
            <a:ext cx="8633377" cy="615553"/>
          </a:xfrm>
          <a:prstGeom prst="rect">
            <a:avLst/>
          </a:prstGeom>
        </p:spPr>
        <p:txBody>
          <a:bodyPr wrap="square">
            <a:spAutoFit/>
          </a:bodyPr>
          <a:lstStyle/>
          <a:p>
            <a:pPr marL="457200" indent="-457200">
              <a:lnSpc>
                <a:spcPct val="150000"/>
              </a:lnSpc>
              <a:buFont typeface="+mj-lt"/>
              <a:buAutoNum type="arabicPeriod" startAt="3"/>
            </a:pPr>
            <a:r>
              <a:rPr lang="en-GB" sz="2400" b="1" dirty="0" smtClean="0">
                <a:solidFill>
                  <a:srgbClr val="1F497D"/>
                </a:solidFill>
              </a:rPr>
              <a:t>KCTTA and Other Competitions Report (cont’d)</a:t>
            </a:r>
          </a:p>
        </p:txBody>
      </p:sp>
      <p:sp>
        <p:nvSpPr>
          <p:cNvPr id="4" name="TextBox 3"/>
          <p:cNvSpPr txBox="1"/>
          <p:nvPr/>
        </p:nvSpPr>
        <p:spPr>
          <a:xfrm>
            <a:off x="257457" y="2145136"/>
            <a:ext cx="8633376" cy="4801315"/>
          </a:xfrm>
          <a:prstGeom prst="rect">
            <a:avLst/>
          </a:prstGeom>
          <a:noFill/>
        </p:spPr>
        <p:txBody>
          <a:bodyPr wrap="square" rtlCol="0">
            <a:spAutoFit/>
          </a:bodyPr>
          <a:lstStyle/>
          <a:p>
            <a:pPr marL="800100" lvl="1" indent="-342900">
              <a:buFont typeface="+mj-lt"/>
              <a:buAutoNum type="alphaLcParenR"/>
            </a:pPr>
            <a:r>
              <a:rPr lang="en-GB" b="1" dirty="0" smtClean="0">
                <a:solidFill>
                  <a:srgbClr val="1F497D"/>
                </a:solidFill>
              </a:rPr>
              <a:t>County Championships</a:t>
            </a:r>
          </a:p>
          <a:p>
            <a:pPr marL="799200" lvl="2"/>
            <a:r>
              <a:rPr lang="en-GB" dirty="0" smtClean="0">
                <a:solidFill>
                  <a:srgbClr val="1F497D"/>
                </a:solidFill>
              </a:rPr>
              <a:t>Its a credit to the standard of WKTTA that twelve of our players were selected to play for Kent in the County Championships.</a:t>
            </a:r>
          </a:p>
          <a:p>
            <a:pPr marL="799200" lvl="2"/>
            <a:endParaRPr lang="en-GB" dirty="0" smtClean="0">
              <a:solidFill>
                <a:srgbClr val="1F497D"/>
              </a:solidFill>
            </a:endParaRPr>
          </a:p>
          <a:p>
            <a:pPr marL="799200" lvl="2"/>
            <a:r>
              <a:rPr lang="en-GB" dirty="0" smtClean="0">
                <a:solidFill>
                  <a:srgbClr val="1F497D"/>
                </a:solidFill>
              </a:rPr>
              <a:t>Particular congratulations go to Roger Harris, Ty </a:t>
            </a:r>
            <a:r>
              <a:rPr lang="en-GB" dirty="0" err="1" smtClean="0">
                <a:solidFill>
                  <a:srgbClr val="1F497D"/>
                </a:solidFill>
              </a:rPr>
              <a:t>Stalberg</a:t>
            </a:r>
            <a:r>
              <a:rPr lang="en-GB" dirty="0" smtClean="0">
                <a:solidFill>
                  <a:srgbClr val="1F497D"/>
                </a:solidFill>
              </a:rPr>
              <a:t>, Roger </a:t>
            </a:r>
            <a:r>
              <a:rPr lang="en-GB" dirty="0" err="1" smtClean="0">
                <a:solidFill>
                  <a:srgbClr val="1F497D"/>
                </a:solidFill>
              </a:rPr>
              <a:t>Pingram</a:t>
            </a:r>
            <a:r>
              <a:rPr lang="en-GB" dirty="0" smtClean="0">
                <a:solidFill>
                  <a:srgbClr val="1F497D"/>
                </a:solidFill>
              </a:rPr>
              <a:t>, Steve Johnson and last, but very definitely not least, Carol Day, who as Kent 6’s won Division 4d of the Veterans Section.</a:t>
            </a:r>
          </a:p>
          <a:p>
            <a:pPr marL="799200" lvl="2"/>
            <a:endParaRPr lang="en-GB" dirty="0" smtClean="0">
              <a:solidFill>
                <a:srgbClr val="1F497D"/>
              </a:solidFill>
            </a:endParaRPr>
          </a:p>
          <a:p>
            <a:pPr marL="799200" lvl="2"/>
            <a:r>
              <a:rPr lang="en-GB" dirty="0" smtClean="0">
                <a:solidFill>
                  <a:srgbClr val="1F497D"/>
                </a:solidFill>
              </a:rPr>
              <a:t>Also, well done to:</a:t>
            </a:r>
          </a:p>
          <a:p>
            <a:pPr marL="799200" lvl="2"/>
            <a:endParaRPr lang="en-GB" dirty="0" smtClean="0">
              <a:solidFill>
                <a:srgbClr val="1F497D"/>
              </a:solidFill>
            </a:endParaRPr>
          </a:p>
          <a:p>
            <a:pPr marL="799200" lvl="2"/>
            <a:r>
              <a:rPr lang="en-GB" dirty="0" smtClean="0">
                <a:solidFill>
                  <a:srgbClr val="1F497D"/>
                </a:solidFill>
              </a:rPr>
              <a:t>Mark Romano, Dean </a:t>
            </a:r>
            <a:r>
              <a:rPr lang="en-GB" dirty="0" err="1" smtClean="0">
                <a:solidFill>
                  <a:srgbClr val="1F497D"/>
                </a:solidFill>
              </a:rPr>
              <a:t>Chipperfield</a:t>
            </a:r>
            <a:r>
              <a:rPr lang="en-GB" dirty="0" smtClean="0">
                <a:solidFill>
                  <a:srgbClr val="1F497D"/>
                </a:solidFill>
              </a:rPr>
              <a:t>, Brian Lees, Nick Smith, Sue Sullivan, Doug Bloom and Steve Day  </a:t>
            </a:r>
          </a:p>
          <a:p>
            <a:pPr marL="799200" lvl="2"/>
            <a:endParaRPr lang="en-GB" dirty="0" smtClean="0">
              <a:solidFill>
                <a:srgbClr val="1F497D"/>
              </a:solidFill>
            </a:endParaRPr>
          </a:p>
          <a:p>
            <a:pPr marL="799200" lvl="2"/>
            <a:r>
              <a:rPr lang="en-GB" dirty="0" smtClean="0">
                <a:solidFill>
                  <a:srgbClr val="1F497D"/>
                </a:solidFill>
              </a:rPr>
              <a:t> </a:t>
            </a:r>
          </a:p>
          <a:p>
            <a:pPr marL="504900" indent="-342900">
              <a:buFont typeface="+mj-lt"/>
              <a:buAutoNum type="alphaLcParenR" startAt="4"/>
            </a:pPr>
            <a:endParaRPr lang="en-GB" dirty="0" smtClean="0">
              <a:solidFill>
                <a:srgbClr val="1F497D"/>
              </a:solidFill>
            </a:endParaRPr>
          </a:p>
          <a:p>
            <a:pPr marL="1076400" lvl="2"/>
            <a:endParaRPr lang="en-GB" dirty="0" smtClean="0">
              <a:solidFill>
                <a:srgbClr val="1F497D"/>
              </a:solidFill>
            </a:endParaRPr>
          </a:p>
          <a:p>
            <a:pPr marL="1076400" lvl="2"/>
            <a:endParaRPr lang="en-GB" dirty="0">
              <a:solidFill>
                <a:srgbClr val="1F497D"/>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13" name="TextBox 12"/>
          <p:cNvSpPr txBox="1"/>
          <p:nvPr/>
        </p:nvSpPr>
        <p:spPr>
          <a:xfrm>
            <a:off x="257456" y="1510176"/>
            <a:ext cx="8633377" cy="5339923"/>
          </a:xfrm>
          <a:prstGeom prst="rect">
            <a:avLst/>
          </a:prstGeom>
          <a:noFill/>
        </p:spPr>
        <p:txBody>
          <a:bodyPr wrap="square" rtlCol="0">
            <a:spAutoFit/>
          </a:bodyPr>
          <a:lstStyle/>
          <a:p>
            <a:r>
              <a:rPr lang="en-GB" dirty="0" smtClean="0">
                <a:solidFill>
                  <a:srgbClr val="1F497D"/>
                </a:solidFill>
              </a:rPr>
              <a:t>Contents</a:t>
            </a:r>
          </a:p>
          <a:p>
            <a:endParaRPr lang="en-GB" sz="800" dirty="0" smtClean="0">
              <a:solidFill>
                <a:srgbClr val="1F497D"/>
              </a:solidFill>
            </a:endParaRPr>
          </a:p>
          <a:p>
            <a:pPr marL="457200" indent="-457200">
              <a:lnSpc>
                <a:spcPct val="150000"/>
              </a:lnSpc>
              <a:buAutoNum type="arabicPeriod"/>
            </a:pPr>
            <a:r>
              <a:rPr lang="en-GB" dirty="0" smtClean="0">
                <a:solidFill>
                  <a:srgbClr val="1F497D"/>
                </a:solidFill>
              </a:rPr>
              <a:t>Development Plan –progress to date</a:t>
            </a:r>
          </a:p>
          <a:p>
            <a:pPr marL="457200" indent="-457200">
              <a:lnSpc>
                <a:spcPct val="150000"/>
              </a:lnSpc>
              <a:buAutoNum type="arabicPeriod"/>
            </a:pPr>
            <a:r>
              <a:rPr lang="en-GB" dirty="0" smtClean="0">
                <a:solidFill>
                  <a:srgbClr val="1F497D"/>
                </a:solidFill>
              </a:rPr>
              <a:t>WKTTA Competitions Report</a:t>
            </a:r>
          </a:p>
          <a:p>
            <a:pPr marL="914400" lvl="1" indent="-457200">
              <a:lnSpc>
                <a:spcPct val="150000"/>
              </a:lnSpc>
              <a:buFont typeface="+mj-lt"/>
              <a:buAutoNum type="alphaLcParenR"/>
            </a:pPr>
            <a:r>
              <a:rPr lang="en-GB" dirty="0" smtClean="0">
                <a:solidFill>
                  <a:srgbClr val="1F497D"/>
                </a:solidFill>
              </a:rPr>
              <a:t>Division One</a:t>
            </a:r>
          </a:p>
          <a:p>
            <a:pPr marL="914400" lvl="1" indent="-457200">
              <a:lnSpc>
                <a:spcPct val="150000"/>
              </a:lnSpc>
              <a:buFont typeface="+mj-lt"/>
              <a:buAutoNum type="alphaLcParenR"/>
            </a:pPr>
            <a:r>
              <a:rPr lang="en-GB" dirty="0" smtClean="0">
                <a:solidFill>
                  <a:srgbClr val="1F497D"/>
                </a:solidFill>
              </a:rPr>
              <a:t>Division Two</a:t>
            </a:r>
          </a:p>
          <a:p>
            <a:pPr marL="914400" lvl="1" indent="-457200">
              <a:lnSpc>
                <a:spcPct val="150000"/>
              </a:lnSpc>
              <a:buFont typeface="+mj-lt"/>
              <a:buAutoNum type="alphaLcParenR"/>
            </a:pPr>
            <a:r>
              <a:rPr lang="en-GB" dirty="0" smtClean="0">
                <a:solidFill>
                  <a:srgbClr val="1F497D"/>
                </a:solidFill>
              </a:rPr>
              <a:t>Doubles League</a:t>
            </a:r>
          </a:p>
          <a:p>
            <a:pPr marL="914400" lvl="1" indent="-457200">
              <a:lnSpc>
                <a:spcPct val="150000"/>
              </a:lnSpc>
              <a:buFont typeface="+mj-lt"/>
              <a:buAutoNum type="alphaLcParenR"/>
            </a:pPr>
            <a:r>
              <a:rPr lang="en-GB" dirty="0" smtClean="0">
                <a:solidFill>
                  <a:srgbClr val="1F497D"/>
                </a:solidFill>
              </a:rPr>
              <a:t>Development League</a:t>
            </a:r>
          </a:p>
          <a:p>
            <a:pPr marL="914400" lvl="1" indent="-457200">
              <a:lnSpc>
                <a:spcPct val="150000"/>
              </a:lnSpc>
              <a:buFont typeface="+mj-lt"/>
              <a:buAutoNum type="alphaLcParenR"/>
            </a:pPr>
            <a:r>
              <a:rPr lang="en-GB" dirty="0" smtClean="0">
                <a:solidFill>
                  <a:srgbClr val="1F497D"/>
                </a:solidFill>
              </a:rPr>
              <a:t>Annual Closed and Junior Invitational Championships</a:t>
            </a:r>
          </a:p>
          <a:p>
            <a:pPr marL="457200" indent="-457200">
              <a:lnSpc>
                <a:spcPct val="150000"/>
              </a:lnSpc>
              <a:buFont typeface="+mj-lt"/>
              <a:buAutoNum type="arabicPeriod"/>
            </a:pPr>
            <a:r>
              <a:rPr lang="en-GB" dirty="0" smtClean="0">
                <a:solidFill>
                  <a:srgbClr val="1F497D"/>
                </a:solidFill>
              </a:rPr>
              <a:t>KCTTA and Other Competitions Report</a:t>
            </a:r>
          </a:p>
          <a:p>
            <a:pPr marL="914400" lvl="1" indent="-457200">
              <a:lnSpc>
                <a:spcPct val="150000"/>
              </a:lnSpc>
              <a:buFont typeface="+mj-lt"/>
              <a:buAutoNum type="alphaLcParenR"/>
            </a:pPr>
            <a:r>
              <a:rPr lang="en-GB" dirty="0" smtClean="0">
                <a:solidFill>
                  <a:srgbClr val="1F497D"/>
                </a:solidFill>
              </a:rPr>
              <a:t>Kent League</a:t>
            </a:r>
          </a:p>
          <a:p>
            <a:pPr marL="914400" lvl="1" indent="-457200">
              <a:lnSpc>
                <a:spcPct val="150000"/>
              </a:lnSpc>
              <a:buFont typeface="+mj-lt"/>
              <a:buAutoNum type="alphaLcParenR"/>
            </a:pPr>
            <a:r>
              <a:rPr lang="en-GB" dirty="0" smtClean="0">
                <a:solidFill>
                  <a:srgbClr val="1F497D"/>
                </a:solidFill>
              </a:rPr>
              <a:t>Kent Closed Championships</a:t>
            </a:r>
          </a:p>
          <a:p>
            <a:pPr marL="914400" lvl="1" indent="-457200">
              <a:lnSpc>
                <a:spcPct val="150000"/>
              </a:lnSpc>
              <a:buFont typeface="+mj-lt"/>
              <a:buAutoNum type="alphaLcParenR"/>
            </a:pPr>
            <a:r>
              <a:rPr lang="en-GB" dirty="0" smtClean="0">
                <a:solidFill>
                  <a:srgbClr val="1F497D"/>
                </a:solidFill>
              </a:rPr>
              <a:t>County Championships</a:t>
            </a:r>
          </a:p>
          <a:p>
            <a:pPr marL="457200" indent="-457200">
              <a:buFont typeface="+mj-lt"/>
              <a:buAutoNum type="arabicPeriod"/>
            </a:pPr>
            <a:endParaRPr lang="en-GB" dirty="0">
              <a:solidFill>
                <a:srgbClr val="1F497D"/>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3" name="TextBox 2"/>
          <p:cNvSpPr txBox="1"/>
          <p:nvPr/>
        </p:nvSpPr>
        <p:spPr>
          <a:xfrm>
            <a:off x="257457" y="1805994"/>
            <a:ext cx="8633377" cy="4801315"/>
          </a:xfrm>
          <a:prstGeom prst="rect">
            <a:avLst/>
          </a:prstGeom>
          <a:noFill/>
        </p:spPr>
        <p:txBody>
          <a:bodyPr wrap="square" rtlCol="0">
            <a:spAutoFit/>
          </a:bodyPr>
          <a:lstStyle/>
          <a:p>
            <a:pPr marL="342900" indent="-342900"/>
            <a:endParaRPr lang="en-GB" dirty="0" smtClean="0">
              <a:solidFill>
                <a:srgbClr val="1F497D"/>
              </a:solidFill>
            </a:endParaRPr>
          </a:p>
          <a:p>
            <a:pPr marL="800100" lvl="1" indent="-342900">
              <a:buFont typeface="+mj-lt"/>
              <a:buAutoNum type="alphaLcParenR"/>
            </a:pPr>
            <a:r>
              <a:rPr lang="en-GB" b="1" dirty="0" smtClean="0">
                <a:solidFill>
                  <a:srgbClr val="1F497D"/>
                </a:solidFill>
              </a:rPr>
              <a:t>Social Media</a:t>
            </a:r>
          </a:p>
          <a:p>
            <a:pPr marL="1257300" lvl="2" indent="-342900">
              <a:buFont typeface="Wingdings" charset="2"/>
              <a:buChar char="ü"/>
            </a:pPr>
            <a:r>
              <a:rPr lang="en-GB" dirty="0" smtClean="0">
                <a:solidFill>
                  <a:srgbClr val="1F497D"/>
                </a:solidFill>
              </a:rPr>
              <a:t>Launch of new website, new WKTTA </a:t>
            </a:r>
            <a:r>
              <a:rPr lang="en-GB" dirty="0" err="1" smtClean="0">
                <a:solidFill>
                  <a:srgbClr val="1F497D"/>
                </a:solidFill>
              </a:rPr>
              <a:t>Facebook</a:t>
            </a:r>
            <a:r>
              <a:rPr lang="en-GB" dirty="0" smtClean="0">
                <a:solidFill>
                  <a:srgbClr val="1F497D"/>
                </a:solidFill>
              </a:rPr>
              <a:t> Page and Twitter Account</a:t>
            </a:r>
          </a:p>
          <a:p>
            <a:pPr marL="1257300" lvl="2" indent="-342900">
              <a:buFont typeface="Wingdings" charset="2"/>
              <a:buChar char="ü"/>
            </a:pPr>
            <a:r>
              <a:rPr lang="en-GB" dirty="0" smtClean="0">
                <a:solidFill>
                  <a:srgbClr val="1F497D"/>
                </a:solidFill>
              </a:rPr>
              <a:t>Much improved publicity and exposure for WKTTA</a:t>
            </a:r>
          </a:p>
          <a:p>
            <a:pPr marL="800100" lvl="1" indent="-342900">
              <a:buFont typeface="+mj-lt"/>
              <a:buAutoNum type="alphaLcParenR"/>
            </a:pPr>
            <a:r>
              <a:rPr lang="en-GB" b="1" dirty="0" smtClean="0">
                <a:solidFill>
                  <a:srgbClr val="1F497D"/>
                </a:solidFill>
              </a:rPr>
              <a:t>Player Development</a:t>
            </a:r>
          </a:p>
          <a:p>
            <a:pPr marL="1257300" lvl="2" indent="-342900">
              <a:buFont typeface="Wingdings" charset="2"/>
              <a:buChar char="ü"/>
            </a:pPr>
            <a:r>
              <a:rPr lang="en-GB" b="1" dirty="0" smtClean="0">
                <a:solidFill>
                  <a:srgbClr val="1F497D"/>
                </a:solidFill>
              </a:rPr>
              <a:t>WKTTA</a:t>
            </a:r>
            <a:r>
              <a:rPr lang="en-GB" dirty="0" smtClean="0">
                <a:solidFill>
                  <a:srgbClr val="1F497D"/>
                </a:solidFill>
              </a:rPr>
              <a:t> sponsored Practice Sessions on Sunday morning at Teen &amp; Twenty are well attended with over twenty new people registered </a:t>
            </a:r>
          </a:p>
          <a:p>
            <a:pPr marL="1257300" lvl="2" indent="-342900">
              <a:buFont typeface="Wingdings" charset="2"/>
              <a:buChar char="ü"/>
            </a:pPr>
            <a:r>
              <a:rPr lang="en-GB" b="1" dirty="0" err="1" smtClean="0">
                <a:solidFill>
                  <a:srgbClr val="1F497D"/>
                </a:solidFill>
              </a:rPr>
              <a:t>Otford</a:t>
            </a:r>
            <a:r>
              <a:rPr lang="en-GB" dirty="0" smtClean="0">
                <a:solidFill>
                  <a:srgbClr val="1F497D"/>
                </a:solidFill>
              </a:rPr>
              <a:t> club nights are now close to capacity</a:t>
            </a:r>
          </a:p>
          <a:p>
            <a:pPr marL="1257300" lvl="2" indent="-342900">
              <a:buFont typeface="Wingdings" charset="2"/>
              <a:buChar char="ü"/>
            </a:pPr>
            <a:r>
              <a:rPr lang="en-GB" b="1" dirty="0" smtClean="0">
                <a:solidFill>
                  <a:srgbClr val="1F497D"/>
                </a:solidFill>
              </a:rPr>
              <a:t>Teen &amp; Twenty </a:t>
            </a:r>
            <a:r>
              <a:rPr lang="en-GB" dirty="0" smtClean="0">
                <a:solidFill>
                  <a:srgbClr val="1F497D"/>
                </a:solidFill>
              </a:rPr>
              <a:t>has also seen an increase in numbers although still below its height </a:t>
            </a:r>
          </a:p>
          <a:p>
            <a:pPr marL="1257300" lvl="2" indent="-342900">
              <a:buFont typeface="Wingdings" charset="2"/>
              <a:buChar char="ü"/>
            </a:pPr>
            <a:r>
              <a:rPr lang="en-GB" b="1" dirty="0" smtClean="0">
                <a:solidFill>
                  <a:srgbClr val="1F497D"/>
                </a:solidFill>
              </a:rPr>
              <a:t>Weald TTC </a:t>
            </a:r>
            <a:r>
              <a:rPr lang="en-GB" dirty="0" smtClean="0">
                <a:solidFill>
                  <a:srgbClr val="1F497D"/>
                </a:solidFill>
              </a:rPr>
              <a:t>is as popular as ever with excellent coaching facilities (and coaches) </a:t>
            </a:r>
          </a:p>
          <a:p>
            <a:pPr marL="1257300" lvl="2" indent="-342900">
              <a:buFont typeface="Wingdings" charset="2"/>
              <a:buChar char="ü"/>
            </a:pPr>
            <a:r>
              <a:rPr lang="en-GB" b="1" dirty="0" smtClean="0">
                <a:solidFill>
                  <a:srgbClr val="1F497D"/>
                </a:solidFill>
              </a:rPr>
              <a:t>Byng Hall </a:t>
            </a:r>
            <a:r>
              <a:rPr lang="en-GB" dirty="0" smtClean="0">
                <a:solidFill>
                  <a:srgbClr val="1F497D"/>
                </a:solidFill>
              </a:rPr>
              <a:t>continues to produce and nurture young juniors and intends to step up its activities next season</a:t>
            </a:r>
          </a:p>
          <a:p>
            <a:pPr marL="1257300" lvl="2" indent="-342900">
              <a:buFont typeface="Wingdings" charset="2"/>
              <a:buChar char="ü"/>
            </a:pPr>
            <a:r>
              <a:rPr lang="en-GB" b="1" dirty="0" smtClean="0">
                <a:solidFill>
                  <a:srgbClr val="1F497D"/>
                </a:solidFill>
              </a:rPr>
              <a:t>Leigh’</a:t>
            </a:r>
            <a:r>
              <a:rPr lang="en-GB" dirty="0" smtClean="0">
                <a:solidFill>
                  <a:srgbClr val="1F497D"/>
                </a:solidFill>
              </a:rPr>
              <a:t>s Sunday morning sessions for juniors has sadly seen a drop in numbers. However, the club is now considering offering a ‘Club Night” instead</a:t>
            </a:r>
            <a:endParaRPr lang="en-GB" dirty="0">
              <a:solidFill>
                <a:srgbClr val="1F497D"/>
              </a:solidFill>
            </a:endParaRPr>
          </a:p>
        </p:txBody>
      </p:sp>
      <p:sp>
        <p:nvSpPr>
          <p:cNvPr id="4" name="TextBox 3"/>
          <p:cNvSpPr txBox="1"/>
          <p:nvPr/>
        </p:nvSpPr>
        <p:spPr>
          <a:xfrm>
            <a:off x="257457" y="1584584"/>
            <a:ext cx="8633377" cy="461665"/>
          </a:xfrm>
          <a:prstGeom prst="rect">
            <a:avLst/>
          </a:prstGeom>
          <a:noFill/>
          <a:ln>
            <a:solidFill>
              <a:srgbClr val="4F81BD"/>
            </a:solidFill>
          </a:ln>
        </p:spPr>
        <p:txBody>
          <a:bodyPr wrap="square" rtlCol="0">
            <a:spAutoFit/>
          </a:bodyPr>
          <a:lstStyle/>
          <a:p>
            <a:pPr marL="342900" indent="-342900">
              <a:buAutoNum type="arabicPeriod"/>
            </a:pPr>
            <a:r>
              <a:rPr lang="en-GB" sz="2400" b="1" dirty="0" smtClean="0">
                <a:solidFill>
                  <a:schemeClr val="tx2"/>
                </a:solidFill>
              </a:rPr>
              <a:t>Development Plan  - Progress to date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3" name="TextBox 2"/>
          <p:cNvSpPr txBox="1"/>
          <p:nvPr/>
        </p:nvSpPr>
        <p:spPr>
          <a:xfrm>
            <a:off x="257457" y="1584584"/>
            <a:ext cx="8633377" cy="461665"/>
          </a:xfrm>
          <a:prstGeom prst="rect">
            <a:avLst/>
          </a:prstGeom>
          <a:noFill/>
          <a:ln>
            <a:solidFill>
              <a:srgbClr val="4F81BD"/>
            </a:solidFill>
          </a:ln>
        </p:spPr>
        <p:txBody>
          <a:bodyPr wrap="square" rtlCol="0">
            <a:spAutoFit/>
          </a:bodyPr>
          <a:lstStyle/>
          <a:p>
            <a:pPr marL="342900" indent="-342900">
              <a:buAutoNum type="arabicPeriod"/>
            </a:pPr>
            <a:r>
              <a:rPr lang="en-GB" sz="2400" b="1" dirty="0" smtClean="0">
                <a:solidFill>
                  <a:schemeClr val="tx2"/>
                </a:solidFill>
              </a:rPr>
              <a:t>Development Plan  - Progress to date (cont’d)</a:t>
            </a:r>
          </a:p>
        </p:txBody>
      </p:sp>
      <p:sp>
        <p:nvSpPr>
          <p:cNvPr id="4" name="TextBox 3"/>
          <p:cNvSpPr txBox="1"/>
          <p:nvPr/>
        </p:nvSpPr>
        <p:spPr>
          <a:xfrm>
            <a:off x="257457" y="2046249"/>
            <a:ext cx="8633377" cy="4247317"/>
          </a:xfrm>
          <a:prstGeom prst="rect">
            <a:avLst/>
          </a:prstGeom>
          <a:noFill/>
        </p:spPr>
        <p:txBody>
          <a:bodyPr wrap="square" rtlCol="0">
            <a:spAutoFit/>
          </a:bodyPr>
          <a:lstStyle/>
          <a:p>
            <a:pPr marL="800100" lvl="1" indent="-342900">
              <a:buFont typeface="+mj-lt"/>
              <a:buAutoNum type="alphaLcParenR" startAt="3"/>
            </a:pPr>
            <a:r>
              <a:rPr lang="en-GB" b="1" dirty="0" smtClean="0">
                <a:solidFill>
                  <a:srgbClr val="1F497D"/>
                </a:solidFill>
              </a:rPr>
              <a:t>Coaching Development</a:t>
            </a:r>
          </a:p>
          <a:p>
            <a:pPr marL="1257300" lvl="2" indent="-342900">
              <a:buFont typeface="Wingdings" charset="2"/>
              <a:buChar char="ü"/>
            </a:pPr>
            <a:r>
              <a:rPr lang="en-GB" dirty="0" smtClean="0">
                <a:solidFill>
                  <a:srgbClr val="1F497D"/>
                </a:solidFill>
              </a:rPr>
              <a:t>Each club should be able to offer coaching facilities, formally or informally</a:t>
            </a:r>
          </a:p>
          <a:p>
            <a:pPr marL="1257300" lvl="2" indent="-342900">
              <a:buFont typeface="Wingdings" charset="2"/>
              <a:buChar char="ü"/>
            </a:pPr>
            <a:r>
              <a:rPr lang="en-GB" dirty="0" smtClean="0">
                <a:solidFill>
                  <a:srgbClr val="1F497D"/>
                </a:solidFill>
              </a:rPr>
              <a:t>WKTTA Committee agreed to subsidise players who wish to become coaches, in order to assist our Player Development Programme </a:t>
            </a:r>
          </a:p>
          <a:p>
            <a:pPr marL="1257300" lvl="2" indent="-342900">
              <a:buFont typeface="Wingdings" charset="2"/>
              <a:buChar char="ü"/>
            </a:pPr>
            <a:r>
              <a:rPr lang="en-GB" dirty="0" smtClean="0">
                <a:solidFill>
                  <a:srgbClr val="1F497D"/>
                </a:solidFill>
              </a:rPr>
              <a:t>Kent Sport funding may also be available</a:t>
            </a:r>
          </a:p>
          <a:p>
            <a:pPr marL="1257300" lvl="2" indent="-342900">
              <a:buFont typeface="Wingdings" charset="2"/>
              <a:buChar char="ü"/>
            </a:pPr>
            <a:r>
              <a:rPr lang="en-GB" dirty="0" smtClean="0">
                <a:solidFill>
                  <a:srgbClr val="1F497D"/>
                </a:solidFill>
              </a:rPr>
              <a:t>Weald TTC kindly offered to host our first UKCC Level 1 Course which is being run by Table Tennis England this </a:t>
            </a:r>
            <a:r>
              <a:rPr lang="en-GB" dirty="0" smtClean="0">
                <a:solidFill>
                  <a:srgbClr val="1F497D"/>
                </a:solidFill>
              </a:rPr>
              <a:t>summer (may now be Autumn)</a:t>
            </a:r>
          </a:p>
          <a:p>
            <a:pPr marL="342900" indent="-342900"/>
            <a:endParaRPr lang="en-GB" dirty="0" smtClean="0">
              <a:solidFill>
                <a:srgbClr val="1F497D"/>
              </a:solidFill>
            </a:endParaRPr>
          </a:p>
          <a:p>
            <a:pPr indent="-342900"/>
            <a:r>
              <a:rPr lang="en-GB" dirty="0" smtClean="0">
                <a:solidFill>
                  <a:srgbClr val="1F497D"/>
                </a:solidFill>
              </a:rPr>
              <a:t>The results of our efforts are evidenced by increased participation levels at almost every club. Our task now is to retain and develop what maybe a casual interest in our sport so that it becomes a passion. </a:t>
            </a:r>
            <a:r>
              <a:rPr lang="en-GB" b="1" dirty="0" smtClean="0">
                <a:solidFill>
                  <a:srgbClr val="1F497D"/>
                </a:solidFill>
              </a:rPr>
              <a:t>Enjoy the competition – make it FUN! </a:t>
            </a:r>
          </a:p>
          <a:p>
            <a:pPr indent="-342900"/>
            <a:endParaRPr lang="en-GB" b="1" dirty="0" smtClean="0">
              <a:solidFill>
                <a:srgbClr val="1F497D"/>
              </a:solidFill>
            </a:endParaRPr>
          </a:p>
          <a:p>
            <a:pPr indent="-342900"/>
            <a:endParaRPr lang="en-GB" b="1" dirty="0" smtClean="0">
              <a:solidFill>
                <a:srgbClr val="1F497D"/>
              </a:solidFill>
            </a:endParaRPr>
          </a:p>
          <a:p>
            <a:pPr indent="-342900"/>
            <a:endParaRPr lang="en-GB" b="1" dirty="0" smtClean="0">
              <a:solidFill>
                <a:srgbClr val="1F497D"/>
              </a:solidFill>
            </a:endParaRPr>
          </a:p>
          <a:p>
            <a:pPr indent="-342900"/>
            <a:endParaRPr lang="en-GB" b="1" dirty="0" smtClean="0">
              <a:solidFill>
                <a:srgbClr val="1F497D"/>
              </a:solidFill>
            </a:endParaRPr>
          </a:p>
        </p:txBody>
      </p:sp>
      <p:sp>
        <p:nvSpPr>
          <p:cNvPr id="5" name="Rectangle 4"/>
          <p:cNvSpPr/>
          <p:nvPr/>
        </p:nvSpPr>
        <p:spPr>
          <a:xfrm>
            <a:off x="257457" y="5319937"/>
            <a:ext cx="8633377" cy="1200329"/>
          </a:xfrm>
          <a:prstGeom prst="rect">
            <a:avLst/>
          </a:prstGeom>
        </p:spPr>
        <p:txBody>
          <a:bodyPr wrap="square">
            <a:spAutoFit/>
          </a:bodyPr>
          <a:lstStyle/>
          <a:p>
            <a:r>
              <a:rPr lang="en-US" b="1" i="1" dirty="0" smtClean="0">
                <a:solidFill>
                  <a:schemeClr val="tx2"/>
                </a:solidFill>
              </a:rPr>
              <a:t>The aim of the Association is to promote the game of table tennis and to create a local table tennis community in the West Kent area which will allow players of all ages and abilities to enjoy both competitive and social table tennis in a friendly and welcoming environment. </a:t>
            </a:r>
            <a:endParaRPr lang="en-GB" b="1" i="1"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3" name="TextBox 2"/>
          <p:cNvSpPr txBox="1"/>
          <p:nvPr/>
        </p:nvSpPr>
        <p:spPr>
          <a:xfrm>
            <a:off x="257457" y="1584584"/>
            <a:ext cx="8633377" cy="461665"/>
          </a:xfrm>
          <a:prstGeom prst="rect">
            <a:avLst/>
          </a:prstGeom>
          <a:noFill/>
          <a:ln>
            <a:solidFill>
              <a:srgbClr val="4F81BD"/>
            </a:solidFill>
          </a:ln>
        </p:spPr>
        <p:txBody>
          <a:bodyPr wrap="square" rtlCol="0">
            <a:spAutoFit/>
          </a:bodyPr>
          <a:lstStyle/>
          <a:p>
            <a:pPr marL="342900" indent="-342900">
              <a:buAutoNum type="arabicPeriod"/>
            </a:pPr>
            <a:r>
              <a:rPr lang="en-GB" sz="2400" b="1" dirty="0" smtClean="0">
                <a:solidFill>
                  <a:schemeClr val="tx2"/>
                </a:solidFill>
              </a:rPr>
              <a:t>Development Plan  - Progress to date (cont’d)</a:t>
            </a:r>
          </a:p>
        </p:txBody>
      </p:sp>
      <p:sp>
        <p:nvSpPr>
          <p:cNvPr id="4" name="TextBox 3"/>
          <p:cNvSpPr txBox="1"/>
          <p:nvPr/>
        </p:nvSpPr>
        <p:spPr>
          <a:xfrm>
            <a:off x="257456" y="2562766"/>
            <a:ext cx="8633377" cy="1384995"/>
          </a:xfrm>
          <a:prstGeom prst="rect">
            <a:avLst/>
          </a:prstGeom>
          <a:noFill/>
        </p:spPr>
        <p:txBody>
          <a:bodyPr wrap="square" rtlCol="0">
            <a:spAutoFit/>
          </a:bodyPr>
          <a:lstStyle/>
          <a:p>
            <a:pPr algn="ctr"/>
            <a:r>
              <a:rPr lang="en-GB" sz="2800" b="1" dirty="0" smtClean="0">
                <a:solidFill>
                  <a:srgbClr val="1F497D"/>
                </a:solidFill>
              </a:rPr>
              <a:t>What Next?</a:t>
            </a:r>
          </a:p>
          <a:p>
            <a:pPr algn="ctr"/>
            <a:endParaRPr lang="en-GB" sz="2800" b="1" dirty="0" smtClean="0">
              <a:solidFill>
                <a:srgbClr val="1F497D"/>
              </a:solidFill>
            </a:endParaRPr>
          </a:p>
          <a:p>
            <a:pPr algn="ctr"/>
            <a:r>
              <a:rPr lang="en-GB" sz="2800" b="1" dirty="0" smtClean="0">
                <a:solidFill>
                  <a:srgbClr val="1F497D"/>
                </a:solidFill>
              </a:rPr>
              <a:t>Later!</a:t>
            </a:r>
            <a:endParaRPr lang="en-GB" sz="2800" b="1" dirty="0">
              <a:solidFill>
                <a:srgbClr val="1F497D"/>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3" name="Rectangle 2"/>
          <p:cNvSpPr/>
          <p:nvPr/>
        </p:nvSpPr>
        <p:spPr>
          <a:xfrm>
            <a:off x="257456" y="1322526"/>
            <a:ext cx="8633377" cy="615553"/>
          </a:xfrm>
          <a:prstGeom prst="rect">
            <a:avLst/>
          </a:prstGeom>
        </p:spPr>
        <p:txBody>
          <a:bodyPr wrap="square">
            <a:spAutoFit/>
          </a:bodyPr>
          <a:lstStyle/>
          <a:p>
            <a:pPr marL="457200" indent="-457200">
              <a:lnSpc>
                <a:spcPct val="150000"/>
              </a:lnSpc>
              <a:buFont typeface="+mj-lt"/>
              <a:buAutoNum type="arabicPeriod" startAt="2"/>
            </a:pPr>
            <a:r>
              <a:rPr lang="en-GB" sz="2400" b="1" dirty="0" smtClean="0">
                <a:solidFill>
                  <a:srgbClr val="1F497D"/>
                </a:solidFill>
              </a:rPr>
              <a:t>WKTTA Competitions Report</a:t>
            </a:r>
          </a:p>
        </p:txBody>
      </p:sp>
      <p:sp>
        <p:nvSpPr>
          <p:cNvPr id="5" name="TextBox 4"/>
          <p:cNvSpPr txBox="1"/>
          <p:nvPr/>
        </p:nvSpPr>
        <p:spPr>
          <a:xfrm>
            <a:off x="257457" y="2119026"/>
            <a:ext cx="8169955" cy="4247317"/>
          </a:xfrm>
          <a:prstGeom prst="rect">
            <a:avLst/>
          </a:prstGeom>
          <a:noFill/>
        </p:spPr>
        <p:txBody>
          <a:bodyPr wrap="square" rtlCol="0">
            <a:spAutoFit/>
          </a:bodyPr>
          <a:lstStyle/>
          <a:p>
            <a:pPr marL="800100" lvl="1" indent="-342900">
              <a:buFont typeface="+mj-lt"/>
              <a:buAutoNum type="alphaLcParenR"/>
            </a:pPr>
            <a:r>
              <a:rPr lang="en-GB" b="1" dirty="0" smtClean="0">
                <a:solidFill>
                  <a:srgbClr val="1F497D"/>
                </a:solidFill>
              </a:rPr>
              <a:t>Division One</a:t>
            </a:r>
          </a:p>
          <a:p>
            <a:pPr marL="914400" lvl="3"/>
            <a:r>
              <a:rPr lang="en-GB" b="1" dirty="0" err="1" smtClean="0">
                <a:solidFill>
                  <a:srgbClr val="1F497D"/>
                </a:solidFill>
              </a:rPr>
              <a:t>Otford</a:t>
            </a:r>
            <a:r>
              <a:rPr lang="en-GB" b="1" dirty="0" smtClean="0">
                <a:solidFill>
                  <a:srgbClr val="1F497D"/>
                </a:solidFill>
              </a:rPr>
              <a:t> A </a:t>
            </a:r>
            <a:r>
              <a:rPr lang="en-GB" dirty="0" smtClean="0">
                <a:solidFill>
                  <a:srgbClr val="1F497D"/>
                </a:solidFill>
              </a:rPr>
              <a:t>retained their title with 131 points which gave them a 34 point advantage over second placed Byng Hall A. Congratulations to Ty </a:t>
            </a:r>
            <a:r>
              <a:rPr lang="en-GB" dirty="0" err="1" smtClean="0">
                <a:solidFill>
                  <a:srgbClr val="1F497D"/>
                </a:solidFill>
              </a:rPr>
              <a:t>Stalberg</a:t>
            </a:r>
            <a:r>
              <a:rPr lang="en-GB" dirty="0" smtClean="0">
                <a:solidFill>
                  <a:srgbClr val="1F497D"/>
                </a:solidFill>
              </a:rPr>
              <a:t>, Sam Smith, Mark Henderson, John </a:t>
            </a:r>
            <a:r>
              <a:rPr lang="en-GB" dirty="0" err="1" smtClean="0">
                <a:solidFill>
                  <a:srgbClr val="1F497D"/>
                </a:solidFill>
              </a:rPr>
              <a:t>Burleton</a:t>
            </a:r>
            <a:endParaRPr lang="en-GB" dirty="0" smtClean="0">
              <a:solidFill>
                <a:srgbClr val="1F497D"/>
              </a:solidFill>
            </a:endParaRPr>
          </a:p>
          <a:p>
            <a:pPr marL="914400" lvl="3"/>
            <a:endParaRPr lang="en-GB" dirty="0" smtClean="0">
              <a:solidFill>
                <a:srgbClr val="1F497D"/>
              </a:solidFill>
            </a:endParaRPr>
          </a:p>
          <a:p>
            <a:pPr marL="914400" lvl="3"/>
            <a:r>
              <a:rPr lang="en-GB" dirty="0" smtClean="0">
                <a:solidFill>
                  <a:srgbClr val="1F497D"/>
                </a:solidFill>
              </a:rPr>
              <a:t>The fight for the wooden spoon was much closer with four teams battling it out until the very last. Commiserations to </a:t>
            </a:r>
            <a:r>
              <a:rPr lang="en-GB" dirty="0" err="1" smtClean="0">
                <a:solidFill>
                  <a:srgbClr val="1F497D"/>
                </a:solidFill>
              </a:rPr>
              <a:t>Barming</a:t>
            </a:r>
            <a:r>
              <a:rPr lang="en-GB" dirty="0" smtClean="0">
                <a:solidFill>
                  <a:srgbClr val="1F497D"/>
                </a:solidFill>
              </a:rPr>
              <a:t> DV on finishing seventh!</a:t>
            </a:r>
          </a:p>
          <a:p>
            <a:pPr marL="914400" lvl="3"/>
            <a:endParaRPr lang="en-GB" dirty="0" smtClean="0">
              <a:solidFill>
                <a:srgbClr val="1F497D"/>
              </a:solidFill>
            </a:endParaRPr>
          </a:p>
          <a:p>
            <a:pPr marL="800100" lvl="2" indent="-342900">
              <a:buFont typeface="+mj-lt"/>
              <a:buAutoNum type="alphaLcParenR" startAt="2"/>
            </a:pPr>
            <a:r>
              <a:rPr lang="en-GB" b="1" dirty="0" smtClean="0">
                <a:solidFill>
                  <a:srgbClr val="1F497D"/>
                </a:solidFill>
              </a:rPr>
              <a:t>Division Two</a:t>
            </a:r>
          </a:p>
          <a:p>
            <a:pPr marL="914400" lvl="3" indent="-342900"/>
            <a:r>
              <a:rPr lang="en-GB" dirty="0" smtClean="0">
                <a:solidFill>
                  <a:srgbClr val="1F497D"/>
                </a:solidFill>
              </a:rPr>
              <a:t>	This time it was another </a:t>
            </a:r>
            <a:r>
              <a:rPr lang="en-GB" dirty="0" err="1" smtClean="0">
                <a:solidFill>
                  <a:srgbClr val="1F497D"/>
                </a:solidFill>
              </a:rPr>
              <a:t>Otford</a:t>
            </a:r>
            <a:r>
              <a:rPr lang="en-GB" dirty="0" smtClean="0">
                <a:solidFill>
                  <a:srgbClr val="1F497D"/>
                </a:solidFill>
              </a:rPr>
              <a:t> team</a:t>
            </a:r>
            <a:r>
              <a:rPr lang="en-GB" b="1" dirty="0" smtClean="0">
                <a:solidFill>
                  <a:srgbClr val="1F497D"/>
                </a:solidFill>
              </a:rPr>
              <a:t>, </a:t>
            </a:r>
            <a:r>
              <a:rPr lang="en-GB" b="1" dirty="0" err="1" smtClean="0">
                <a:solidFill>
                  <a:srgbClr val="1F497D"/>
                </a:solidFill>
              </a:rPr>
              <a:t>Otford</a:t>
            </a:r>
            <a:r>
              <a:rPr lang="en-GB" b="1" dirty="0" smtClean="0">
                <a:solidFill>
                  <a:srgbClr val="1F497D"/>
                </a:solidFill>
              </a:rPr>
              <a:t> C</a:t>
            </a:r>
            <a:r>
              <a:rPr lang="en-GB" dirty="0" smtClean="0">
                <a:solidFill>
                  <a:srgbClr val="1F497D"/>
                </a:solidFill>
              </a:rPr>
              <a:t>, that triumphed, taking the crown with a massive 138 points and remaining unbeaten all season. Congratulations to Peter Coles, Paul Homewood, Peter Holt, Mark </a:t>
            </a:r>
            <a:r>
              <a:rPr lang="en-GB" dirty="0" err="1" smtClean="0">
                <a:solidFill>
                  <a:srgbClr val="1F497D"/>
                </a:solidFill>
              </a:rPr>
              <a:t>Bilham</a:t>
            </a:r>
            <a:r>
              <a:rPr lang="en-GB" dirty="0" smtClean="0">
                <a:solidFill>
                  <a:srgbClr val="1F497D"/>
                </a:solidFill>
              </a:rPr>
              <a:t> and Laurence Muscat. Teen and Twenty B were runners up with a healthy 119 points.</a:t>
            </a:r>
          </a:p>
          <a:p>
            <a:pPr marL="1257300" lvl="3" indent="-342900"/>
            <a:endParaRPr lang="en-GB" dirty="0" smtClean="0">
              <a:solidFill>
                <a:srgbClr val="1F497D"/>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3" name="Rectangle 2"/>
          <p:cNvSpPr/>
          <p:nvPr/>
        </p:nvSpPr>
        <p:spPr>
          <a:xfrm>
            <a:off x="257456" y="1322526"/>
            <a:ext cx="8633377" cy="615553"/>
          </a:xfrm>
          <a:prstGeom prst="rect">
            <a:avLst/>
          </a:prstGeom>
        </p:spPr>
        <p:txBody>
          <a:bodyPr wrap="square">
            <a:spAutoFit/>
          </a:bodyPr>
          <a:lstStyle/>
          <a:p>
            <a:pPr marL="457200" indent="-457200">
              <a:lnSpc>
                <a:spcPct val="150000"/>
              </a:lnSpc>
              <a:buFont typeface="+mj-lt"/>
              <a:buAutoNum type="arabicPeriod" startAt="2"/>
            </a:pPr>
            <a:r>
              <a:rPr lang="en-GB" sz="2400" b="1" dirty="0" smtClean="0">
                <a:solidFill>
                  <a:srgbClr val="1F497D"/>
                </a:solidFill>
              </a:rPr>
              <a:t>WKTTA Competitions Report (cont’d)</a:t>
            </a:r>
          </a:p>
        </p:txBody>
      </p:sp>
      <p:sp>
        <p:nvSpPr>
          <p:cNvPr id="4" name="TextBox 3"/>
          <p:cNvSpPr txBox="1"/>
          <p:nvPr/>
        </p:nvSpPr>
        <p:spPr>
          <a:xfrm>
            <a:off x="257457" y="2145136"/>
            <a:ext cx="8633376" cy="5078314"/>
          </a:xfrm>
          <a:prstGeom prst="rect">
            <a:avLst/>
          </a:prstGeom>
          <a:noFill/>
        </p:spPr>
        <p:txBody>
          <a:bodyPr wrap="square" rtlCol="0">
            <a:spAutoFit/>
          </a:bodyPr>
          <a:lstStyle/>
          <a:p>
            <a:pPr marL="800100" lvl="1" indent="-342900">
              <a:buFont typeface="+mj-lt"/>
              <a:buAutoNum type="alphaLcParenR" startAt="3"/>
            </a:pPr>
            <a:r>
              <a:rPr lang="en-GB" b="1" dirty="0" smtClean="0">
                <a:solidFill>
                  <a:srgbClr val="1F497D"/>
                </a:solidFill>
              </a:rPr>
              <a:t>Doubles Leagues</a:t>
            </a:r>
          </a:p>
          <a:p>
            <a:pPr marL="799200" lvl="2"/>
            <a:r>
              <a:rPr lang="en-GB" b="1" dirty="0" smtClean="0">
                <a:solidFill>
                  <a:srgbClr val="1F497D"/>
                </a:solidFill>
              </a:rPr>
              <a:t>Team </a:t>
            </a:r>
            <a:r>
              <a:rPr lang="en-GB" b="1" dirty="0" err="1" smtClean="0">
                <a:solidFill>
                  <a:srgbClr val="1F497D"/>
                </a:solidFill>
              </a:rPr>
              <a:t>Kapow</a:t>
            </a:r>
            <a:r>
              <a:rPr lang="en-GB" b="1" dirty="0" smtClean="0">
                <a:solidFill>
                  <a:srgbClr val="1F497D"/>
                </a:solidFill>
              </a:rPr>
              <a:t> </a:t>
            </a:r>
            <a:r>
              <a:rPr lang="en-GB" dirty="0" smtClean="0">
                <a:solidFill>
                  <a:srgbClr val="1F497D"/>
                </a:solidFill>
              </a:rPr>
              <a:t>retained their title for the second year in a row, although, this time the competition was so tight that the top three positions were not decided until the very last match between </a:t>
            </a:r>
            <a:r>
              <a:rPr lang="en-GB" dirty="0" err="1" smtClean="0">
                <a:solidFill>
                  <a:srgbClr val="1F497D"/>
                </a:solidFill>
              </a:rPr>
              <a:t>Kapow</a:t>
            </a:r>
            <a:r>
              <a:rPr lang="en-GB" dirty="0" smtClean="0">
                <a:solidFill>
                  <a:srgbClr val="1F497D"/>
                </a:solidFill>
              </a:rPr>
              <a:t> and </a:t>
            </a:r>
            <a:r>
              <a:rPr lang="en-GB" dirty="0" err="1" smtClean="0">
                <a:solidFill>
                  <a:srgbClr val="1F497D"/>
                </a:solidFill>
              </a:rPr>
              <a:t>Tweenies</a:t>
            </a:r>
            <a:r>
              <a:rPr lang="en-GB" dirty="0" smtClean="0">
                <a:solidFill>
                  <a:srgbClr val="1F497D"/>
                </a:solidFill>
              </a:rPr>
              <a:t>. Victory to </a:t>
            </a:r>
            <a:r>
              <a:rPr lang="en-GB" dirty="0" err="1" smtClean="0">
                <a:solidFill>
                  <a:srgbClr val="1F497D"/>
                </a:solidFill>
              </a:rPr>
              <a:t>Kapow</a:t>
            </a:r>
            <a:r>
              <a:rPr lang="en-GB" dirty="0" smtClean="0">
                <a:solidFill>
                  <a:srgbClr val="1F497D"/>
                </a:solidFill>
              </a:rPr>
              <a:t> handed the runners up spot to Sweaty Trotters and relegated </a:t>
            </a:r>
            <a:r>
              <a:rPr lang="en-GB" dirty="0" err="1" smtClean="0">
                <a:solidFill>
                  <a:srgbClr val="1F497D"/>
                </a:solidFill>
              </a:rPr>
              <a:t>Tweenies</a:t>
            </a:r>
            <a:r>
              <a:rPr lang="en-GB" dirty="0" smtClean="0">
                <a:solidFill>
                  <a:srgbClr val="1F497D"/>
                </a:solidFill>
              </a:rPr>
              <a:t> to third position. Congratulations to Dan </a:t>
            </a:r>
            <a:r>
              <a:rPr lang="en-GB" dirty="0" err="1" smtClean="0">
                <a:solidFill>
                  <a:srgbClr val="1F497D"/>
                </a:solidFill>
              </a:rPr>
              <a:t>Powley</a:t>
            </a:r>
            <a:r>
              <a:rPr lang="en-GB" dirty="0" smtClean="0">
                <a:solidFill>
                  <a:srgbClr val="1F497D"/>
                </a:solidFill>
              </a:rPr>
              <a:t>, Dave </a:t>
            </a:r>
            <a:r>
              <a:rPr lang="en-GB" dirty="0" err="1" smtClean="0">
                <a:solidFill>
                  <a:srgbClr val="1F497D"/>
                </a:solidFill>
              </a:rPr>
              <a:t>Cowlen</a:t>
            </a:r>
            <a:r>
              <a:rPr lang="en-GB" dirty="0" smtClean="0">
                <a:solidFill>
                  <a:srgbClr val="1F497D"/>
                </a:solidFill>
              </a:rPr>
              <a:t> and Steve Day!</a:t>
            </a:r>
          </a:p>
          <a:p>
            <a:pPr marL="1076400" lvl="2"/>
            <a:endParaRPr lang="en-GB" dirty="0" smtClean="0">
              <a:solidFill>
                <a:srgbClr val="1F497D"/>
              </a:solidFill>
            </a:endParaRPr>
          </a:p>
          <a:p>
            <a:pPr marL="799200" lvl="1" indent="-342900">
              <a:buFont typeface="+mj-lt"/>
              <a:buAutoNum type="alphaLcParenR" startAt="3"/>
            </a:pPr>
            <a:r>
              <a:rPr lang="en-GB" b="1" dirty="0" smtClean="0">
                <a:solidFill>
                  <a:srgbClr val="1F497D"/>
                </a:solidFill>
              </a:rPr>
              <a:t>Development League</a:t>
            </a:r>
          </a:p>
          <a:p>
            <a:pPr marL="799200" lvl="3"/>
            <a:r>
              <a:rPr lang="en-GB" dirty="0" smtClean="0">
                <a:solidFill>
                  <a:srgbClr val="1F497D"/>
                </a:solidFill>
              </a:rPr>
              <a:t>Our inaugural Development League competition was won by </a:t>
            </a:r>
            <a:r>
              <a:rPr lang="en-GB" b="1" dirty="0" err="1" smtClean="0">
                <a:solidFill>
                  <a:srgbClr val="1F497D"/>
                </a:solidFill>
              </a:rPr>
              <a:t>Otford</a:t>
            </a:r>
            <a:r>
              <a:rPr lang="en-GB" b="1" dirty="0" smtClean="0">
                <a:solidFill>
                  <a:srgbClr val="1F497D"/>
                </a:solidFill>
              </a:rPr>
              <a:t> Y</a:t>
            </a:r>
            <a:r>
              <a:rPr lang="en-GB" dirty="0" smtClean="0">
                <a:solidFill>
                  <a:srgbClr val="1F497D"/>
                </a:solidFill>
              </a:rPr>
              <a:t> from Anglo Deutsche. This capped a very successful season for the </a:t>
            </a:r>
            <a:r>
              <a:rPr lang="en-GB" dirty="0" err="1" smtClean="0">
                <a:solidFill>
                  <a:srgbClr val="1F497D"/>
                </a:solidFill>
              </a:rPr>
              <a:t>Otford</a:t>
            </a:r>
            <a:r>
              <a:rPr lang="en-GB" dirty="0" smtClean="0">
                <a:solidFill>
                  <a:srgbClr val="1F497D"/>
                </a:solidFill>
              </a:rPr>
              <a:t> club which fielded three teams overall. We also were very pleased that two of the other teams that entered were made up from players that attend our Sunday morning sessions at Teen and Twenty. Well done to all those that participated, particularly Ben </a:t>
            </a:r>
            <a:r>
              <a:rPr lang="en-GB" dirty="0" err="1" smtClean="0">
                <a:solidFill>
                  <a:srgbClr val="1F497D"/>
                </a:solidFill>
              </a:rPr>
              <a:t>Edmed</a:t>
            </a:r>
            <a:r>
              <a:rPr lang="en-GB" dirty="0" smtClean="0">
                <a:solidFill>
                  <a:srgbClr val="1F497D"/>
                </a:solidFill>
              </a:rPr>
              <a:t>, Joe Luck and Cameron Smith, the champions!</a:t>
            </a:r>
          </a:p>
          <a:p>
            <a:pPr marL="1076400" lvl="2"/>
            <a:endParaRPr lang="en-GB" dirty="0" smtClean="0">
              <a:solidFill>
                <a:srgbClr val="1F497D"/>
              </a:solidFill>
            </a:endParaRPr>
          </a:p>
          <a:p>
            <a:pPr marL="504900" indent="-342900">
              <a:buFont typeface="+mj-lt"/>
              <a:buAutoNum type="alphaLcParenR" startAt="4"/>
            </a:pPr>
            <a:endParaRPr lang="en-GB" dirty="0" smtClean="0">
              <a:solidFill>
                <a:srgbClr val="1F497D"/>
              </a:solidFill>
            </a:endParaRPr>
          </a:p>
          <a:p>
            <a:pPr marL="1076400" lvl="2"/>
            <a:endParaRPr lang="en-GB" dirty="0" smtClean="0">
              <a:solidFill>
                <a:srgbClr val="1F497D"/>
              </a:solidFill>
            </a:endParaRPr>
          </a:p>
          <a:p>
            <a:pPr marL="1076400" lvl="2"/>
            <a:endParaRPr lang="en-GB"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3" name="TextBox 2"/>
          <p:cNvSpPr txBox="1"/>
          <p:nvPr/>
        </p:nvSpPr>
        <p:spPr>
          <a:xfrm>
            <a:off x="257457" y="2145136"/>
            <a:ext cx="8633376" cy="4247317"/>
          </a:xfrm>
          <a:prstGeom prst="rect">
            <a:avLst/>
          </a:prstGeom>
          <a:noFill/>
        </p:spPr>
        <p:txBody>
          <a:bodyPr wrap="square" rtlCol="0">
            <a:spAutoFit/>
          </a:bodyPr>
          <a:lstStyle/>
          <a:p>
            <a:pPr marL="800100" lvl="1" indent="-342900">
              <a:buFont typeface="+mj-lt"/>
              <a:buAutoNum type="alphaLcParenR" startAt="5"/>
            </a:pPr>
            <a:r>
              <a:rPr lang="en-GB" b="1" dirty="0" smtClean="0">
                <a:solidFill>
                  <a:srgbClr val="1F497D"/>
                </a:solidFill>
              </a:rPr>
              <a:t>Annual Closed and Junior Invitational Championships</a:t>
            </a:r>
          </a:p>
          <a:p>
            <a:pPr marL="799200" lvl="2"/>
            <a:r>
              <a:rPr lang="en-GB" dirty="0" smtClean="0">
                <a:solidFill>
                  <a:srgbClr val="1F497D"/>
                </a:solidFill>
              </a:rPr>
              <a:t>For the first time our annual tournament was kindly hosted by Byng Hall TTC. We also made the decision to hold it in January rather than at the more traditional end of season. Although it was a very long day, the event was a great success with more competitors than in recent years and a much higher standard of venue. Not only did we have more tables available but also everyone that was not playing could watch those that were. Thanks go out to Gary </a:t>
            </a:r>
            <a:r>
              <a:rPr lang="en-GB" dirty="0" err="1" smtClean="0">
                <a:solidFill>
                  <a:srgbClr val="1F497D"/>
                </a:solidFill>
              </a:rPr>
              <a:t>Howes</a:t>
            </a:r>
            <a:r>
              <a:rPr lang="en-GB" dirty="0" smtClean="0">
                <a:solidFill>
                  <a:srgbClr val="1F497D"/>
                </a:solidFill>
              </a:rPr>
              <a:t> and his colleagues at Byng Hall, Sheila Cole for handling the refreshments and last but not least to Nick Smith, the organiser.</a:t>
            </a:r>
          </a:p>
          <a:p>
            <a:pPr marL="799200" lvl="2"/>
            <a:endParaRPr lang="en-GB" dirty="0" smtClean="0">
              <a:solidFill>
                <a:srgbClr val="1F497D"/>
              </a:solidFill>
            </a:endParaRPr>
          </a:p>
          <a:p>
            <a:pPr marL="799200" lvl="2"/>
            <a:r>
              <a:rPr lang="en-GB" dirty="0" smtClean="0">
                <a:solidFill>
                  <a:srgbClr val="1F497D"/>
                </a:solidFill>
              </a:rPr>
              <a:t>Details of all the winners are on the attached copy of the Championships Newsletter. Congratulations in particular to Martin Tate in winning the Open Singles and </a:t>
            </a:r>
            <a:r>
              <a:rPr lang="en-GB" dirty="0" err="1" smtClean="0">
                <a:solidFill>
                  <a:srgbClr val="1F497D"/>
                </a:solidFill>
              </a:rPr>
              <a:t>Miro</a:t>
            </a:r>
            <a:r>
              <a:rPr lang="en-GB" dirty="0" smtClean="0">
                <a:solidFill>
                  <a:srgbClr val="1F497D"/>
                </a:solidFill>
              </a:rPr>
              <a:t> </a:t>
            </a:r>
            <a:r>
              <a:rPr lang="en-GB" dirty="0" err="1" smtClean="0">
                <a:solidFill>
                  <a:srgbClr val="1F497D"/>
                </a:solidFill>
              </a:rPr>
              <a:t>Danadzhiev</a:t>
            </a:r>
            <a:r>
              <a:rPr lang="en-GB" dirty="0" smtClean="0">
                <a:solidFill>
                  <a:srgbClr val="1F497D"/>
                </a:solidFill>
              </a:rPr>
              <a:t> and </a:t>
            </a:r>
            <a:r>
              <a:rPr lang="en-GB" dirty="0" err="1" smtClean="0">
                <a:solidFill>
                  <a:srgbClr val="1F497D"/>
                </a:solidFill>
              </a:rPr>
              <a:t>Petar</a:t>
            </a:r>
            <a:r>
              <a:rPr lang="en-GB" dirty="0" smtClean="0">
                <a:solidFill>
                  <a:srgbClr val="1F497D"/>
                </a:solidFill>
              </a:rPr>
              <a:t> </a:t>
            </a:r>
            <a:r>
              <a:rPr lang="en-GB" dirty="0" err="1" smtClean="0">
                <a:solidFill>
                  <a:srgbClr val="1F497D"/>
                </a:solidFill>
              </a:rPr>
              <a:t>Tancevski</a:t>
            </a:r>
            <a:r>
              <a:rPr lang="en-GB" dirty="0" smtClean="0">
                <a:solidFill>
                  <a:srgbClr val="1F497D"/>
                </a:solidFill>
              </a:rPr>
              <a:t> for beating all before them in the Open </a:t>
            </a:r>
            <a:r>
              <a:rPr lang="en-GB" smtClean="0">
                <a:solidFill>
                  <a:srgbClr val="1F497D"/>
                </a:solidFill>
              </a:rPr>
              <a:t>Doubles . All </a:t>
            </a:r>
            <a:r>
              <a:rPr lang="en-GB" dirty="0" smtClean="0">
                <a:solidFill>
                  <a:srgbClr val="1F497D"/>
                </a:solidFill>
              </a:rPr>
              <a:t>new names on the Roll of Honour.</a:t>
            </a:r>
          </a:p>
          <a:p>
            <a:pPr marL="1076400" lvl="2"/>
            <a:endParaRPr lang="en-GB" dirty="0" smtClean="0">
              <a:solidFill>
                <a:srgbClr val="1F497D"/>
              </a:solidFill>
            </a:endParaRPr>
          </a:p>
        </p:txBody>
      </p:sp>
      <p:sp>
        <p:nvSpPr>
          <p:cNvPr id="4" name="Rectangle 3"/>
          <p:cNvSpPr/>
          <p:nvPr/>
        </p:nvSpPr>
        <p:spPr>
          <a:xfrm>
            <a:off x="257456" y="1322526"/>
            <a:ext cx="8633377" cy="615553"/>
          </a:xfrm>
          <a:prstGeom prst="rect">
            <a:avLst/>
          </a:prstGeom>
        </p:spPr>
        <p:txBody>
          <a:bodyPr wrap="square">
            <a:spAutoFit/>
          </a:bodyPr>
          <a:lstStyle/>
          <a:p>
            <a:pPr marL="457200" indent="-457200">
              <a:lnSpc>
                <a:spcPct val="150000"/>
              </a:lnSpc>
              <a:buFont typeface="+mj-lt"/>
              <a:buAutoNum type="arabicPeriod" startAt="2"/>
            </a:pPr>
            <a:r>
              <a:rPr lang="en-GB" sz="2400" b="1" dirty="0" smtClean="0">
                <a:solidFill>
                  <a:srgbClr val="1F497D"/>
                </a:solidFill>
              </a:rPr>
              <a:t>WKTTA Competitions Report (cont’d)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WKTTA Banner.png"/>
          <p:cNvPicPr>
            <a:picLocks noChangeAspect="1"/>
          </p:cNvPicPr>
          <p:nvPr/>
        </p:nvPicPr>
        <p:blipFill>
          <a:blip r:embed="rId2"/>
          <a:stretch>
            <a:fillRect/>
          </a:stretch>
        </p:blipFill>
        <p:spPr>
          <a:xfrm>
            <a:off x="257457" y="0"/>
            <a:ext cx="8633377" cy="1275868"/>
          </a:xfrm>
          <a:prstGeom prst="rect">
            <a:avLst/>
          </a:prstGeom>
        </p:spPr>
      </p:pic>
      <p:sp>
        <p:nvSpPr>
          <p:cNvPr id="3" name="Rectangle 2"/>
          <p:cNvSpPr/>
          <p:nvPr/>
        </p:nvSpPr>
        <p:spPr>
          <a:xfrm>
            <a:off x="257456" y="1322526"/>
            <a:ext cx="8633377" cy="615553"/>
          </a:xfrm>
          <a:prstGeom prst="rect">
            <a:avLst/>
          </a:prstGeom>
        </p:spPr>
        <p:txBody>
          <a:bodyPr wrap="square">
            <a:spAutoFit/>
          </a:bodyPr>
          <a:lstStyle/>
          <a:p>
            <a:pPr marL="457200" indent="-457200">
              <a:lnSpc>
                <a:spcPct val="150000"/>
              </a:lnSpc>
              <a:buFont typeface="+mj-lt"/>
              <a:buAutoNum type="arabicPeriod" startAt="3"/>
            </a:pPr>
            <a:r>
              <a:rPr lang="en-GB" sz="2400" b="1" dirty="0" smtClean="0">
                <a:solidFill>
                  <a:srgbClr val="1F497D"/>
                </a:solidFill>
              </a:rPr>
              <a:t>KCTTA and Other Competitions Report</a:t>
            </a:r>
          </a:p>
        </p:txBody>
      </p:sp>
      <p:sp>
        <p:nvSpPr>
          <p:cNvPr id="4" name="TextBox 3"/>
          <p:cNvSpPr txBox="1"/>
          <p:nvPr/>
        </p:nvSpPr>
        <p:spPr>
          <a:xfrm>
            <a:off x="257457" y="2145136"/>
            <a:ext cx="8633376" cy="5078314"/>
          </a:xfrm>
          <a:prstGeom prst="rect">
            <a:avLst/>
          </a:prstGeom>
          <a:noFill/>
        </p:spPr>
        <p:txBody>
          <a:bodyPr wrap="square" rtlCol="0">
            <a:spAutoFit/>
          </a:bodyPr>
          <a:lstStyle/>
          <a:p>
            <a:pPr marL="800100" lvl="1" indent="-342900">
              <a:buFont typeface="+mj-lt"/>
              <a:buAutoNum type="alphaLcParenR"/>
            </a:pPr>
            <a:r>
              <a:rPr lang="en-GB" b="1" dirty="0" smtClean="0">
                <a:solidFill>
                  <a:srgbClr val="1F497D"/>
                </a:solidFill>
              </a:rPr>
              <a:t>Kent League</a:t>
            </a:r>
          </a:p>
          <a:p>
            <a:pPr marL="799200" lvl="2"/>
            <a:r>
              <a:rPr lang="en-GB" dirty="0" smtClean="0">
                <a:solidFill>
                  <a:srgbClr val="1F497D"/>
                </a:solidFill>
              </a:rPr>
              <a:t>Congratulations to all three teams participating this season. Our A team of Sam Smith, Dean </a:t>
            </a:r>
            <a:r>
              <a:rPr lang="en-GB" dirty="0" err="1" smtClean="0">
                <a:solidFill>
                  <a:srgbClr val="1F497D"/>
                </a:solidFill>
              </a:rPr>
              <a:t>Chipperfield</a:t>
            </a:r>
            <a:r>
              <a:rPr lang="en-GB" dirty="0" smtClean="0">
                <a:solidFill>
                  <a:srgbClr val="1F497D"/>
                </a:solidFill>
              </a:rPr>
              <a:t>, Ming </a:t>
            </a:r>
            <a:r>
              <a:rPr lang="en-GB" dirty="0" err="1" smtClean="0">
                <a:solidFill>
                  <a:srgbClr val="1F497D"/>
                </a:solidFill>
              </a:rPr>
              <a:t>Majoe</a:t>
            </a:r>
            <a:r>
              <a:rPr lang="en-GB" dirty="0" smtClean="0">
                <a:solidFill>
                  <a:srgbClr val="1F497D"/>
                </a:solidFill>
              </a:rPr>
              <a:t> and captain, Roger </a:t>
            </a:r>
            <a:r>
              <a:rPr lang="en-GB" dirty="0" err="1" smtClean="0">
                <a:solidFill>
                  <a:srgbClr val="1F497D"/>
                </a:solidFill>
              </a:rPr>
              <a:t>Pingram</a:t>
            </a:r>
            <a:r>
              <a:rPr lang="en-GB" dirty="0" smtClean="0">
                <a:solidFill>
                  <a:srgbClr val="1F497D"/>
                </a:solidFill>
              </a:rPr>
              <a:t> had a good first season in Division 1, finishing fourth, a mere six points behind eventual winners, North West Kent.</a:t>
            </a:r>
          </a:p>
          <a:p>
            <a:pPr marL="799200" lvl="2"/>
            <a:endParaRPr lang="en-GB" dirty="0" smtClean="0">
              <a:solidFill>
                <a:srgbClr val="1F497D"/>
              </a:solidFill>
            </a:endParaRPr>
          </a:p>
          <a:p>
            <a:pPr marL="799200" lvl="2"/>
            <a:r>
              <a:rPr lang="en-GB" dirty="0" smtClean="0">
                <a:solidFill>
                  <a:srgbClr val="1F497D"/>
                </a:solidFill>
              </a:rPr>
              <a:t>The B team of Dan </a:t>
            </a:r>
            <a:r>
              <a:rPr lang="en-GB" dirty="0" err="1" smtClean="0">
                <a:solidFill>
                  <a:srgbClr val="1F497D"/>
                </a:solidFill>
              </a:rPr>
              <a:t>Powley</a:t>
            </a:r>
            <a:r>
              <a:rPr lang="en-GB" dirty="0" smtClean="0">
                <a:solidFill>
                  <a:srgbClr val="1F497D"/>
                </a:solidFill>
              </a:rPr>
              <a:t>, Mark Heaton, Peter Coles, Steve Day and captain Brian Lees, did even better by winning Division 2. They managed to pip Maidstone C by two points after securing an 8-2 win over Maidstone B in their very last match. Particularly well done to Messrs </a:t>
            </a:r>
            <a:r>
              <a:rPr lang="en-GB" dirty="0" err="1" smtClean="0">
                <a:solidFill>
                  <a:srgbClr val="1F497D"/>
                </a:solidFill>
              </a:rPr>
              <a:t>Powley</a:t>
            </a:r>
            <a:r>
              <a:rPr lang="en-GB" dirty="0" smtClean="0">
                <a:solidFill>
                  <a:srgbClr val="1F497D"/>
                </a:solidFill>
              </a:rPr>
              <a:t>, who was unbeaten all season, Heaton, who lost only one in twelve and Lees who dropped only two in twelve.</a:t>
            </a:r>
          </a:p>
          <a:p>
            <a:pPr marL="799200" lvl="2"/>
            <a:endParaRPr lang="en-GB" dirty="0" smtClean="0">
              <a:solidFill>
                <a:srgbClr val="1F497D"/>
              </a:solidFill>
            </a:endParaRPr>
          </a:p>
          <a:p>
            <a:pPr marL="799200" lvl="2"/>
            <a:r>
              <a:rPr lang="en-GB" dirty="0" smtClean="0">
                <a:solidFill>
                  <a:srgbClr val="1F497D"/>
                </a:solidFill>
              </a:rPr>
              <a:t>The C team of Andy </a:t>
            </a:r>
            <a:r>
              <a:rPr lang="en-GB" dirty="0" err="1" smtClean="0">
                <a:solidFill>
                  <a:srgbClr val="1F497D"/>
                </a:solidFill>
              </a:rPr>
              <a:t>Larner</a:t>
            </a:r>
            <a:r>
              <a:rPr lang="en-GB" dirty="0" smtClean="0">
                <a:solidFill>
                  <a:srgbClr val="1F497D"/>
                </a:solidFill>
              </a:rPr>
              <a:t>, Andy Hancock, Carol Day, Dave </a:t>
            </a:r>
            <a:r>
              <a:rPr lang="en-GB" dirty="0" err="1" smtClean="0">
                <a:solidFill>
                  <a:srgbClr val="1F497D"/>
                </a:solidFill>
              </a:rPr>
              <a:t>Cowlen</a:t>
            </a:r>
            <a:r>
              <a:rPr lang="en-GB" dirty="0" smtClean="0">
                <a:solidFill>
                  <a:srgbClr val="1F497D"/>
                </a:solidFill>
              </a:rPr>
              <a:t> and captain, Sue Sullivan, was less successful than hoped but still managed to retain their Division  2 status, despite not winning any matches!</a:t>
            </a:r>
          </a:p>
          <a:p>
            <a:pPr marL="504900" indent="-342900">
              <a:buFont typeface="+mj-lt"/>
              <a:buAutoNum type="alphaLcParenR" startAt="4"/>
            </a:pPr>
            <a:endParaRPr lang="en-GB" dirty="0" smtClean="0">
              <a:solidFill>
                <a:srgbClr val="1F497D"/>
              </a:solidFill>
            </a:endParaRPr>
          </a:p>
          <a:p>
            <a:pPr marL="1076400" lvl="2"/>
            <a:endParaRPr lang="en-GB" dirty="0" smtClean="0">
              <a:solidFill>
                <a:srgbClr val="1F497D"/>
              </a:solidFill>
            </a:endParaRPr>
          </a:p>
          <a:p>
            <a:pPr marL="1076400" lvl="2"/>
            <a:endParaRPr lang="en-GB"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416</TotalTime>
  <Words>1270</Words>
  <Application>Microsoft Macintosh PowerPoint</Application>
  <PresentationFormat>On-screen Show (4:3)</PresentationFormat>
  <Paragraphs>100</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Day</dc:creator>
  <cp:lastModifiedBy>stephen Day</cp:lastModifiedBy>
  <cp:revision>15</cp:revision>
  <cp:lastPrinted>2015-06-26T12:40:46Z</cp:lastPrinted>
  <dcterms:created xsi:type="dcterms:W3CDTF">2015-06-26T10:03:16Z</dcterms:created>
  <dcterms:modified xsi:type="dcterms:W3CDTF">2015-06-26T13:17:39Z</dcterms:modified>
</cp:coreProperties>
</file>